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2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C1BC7A-9C92-42E1-9A4F-7A39C9FE3A82}" type="datetimeFigureOut">
              <a:rPr lang="id-ID" smtClean="0"/>
              <a:t>16/09/2013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2B6649-101A-4C59-B528-146E5D59EBF9}" type="slidenum">
              <a:rPr lang="id-ID" smtClean="0"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4D406A-57A8-42A8-97B3-4ADDA9CBC965}" type="slidenum">
              <a:rPr lang="id-ID" smtClean="0"/>
              <a:pPr/>
              <a:t>16</a:t>
            </a:fld>
            <a:endParaRPr lang="id-ID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314DBD66-1031-43A2-8435-384440050ABF}" type="datetimeFigureOut">
              <a:rPr lang="id-ID" smtClean="0"/>
              <a:t>16/09/2013</a:t>
            </a:fld>
            <a:endParaRPr lang="id-ID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id-ID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56D2FF6-3643-48A4-B2A5-17BFDE687B1D}" type="slidenum">
              <a:rPr lang="id-ID" smtClean="0"/>
              <a:t>‹#›</a:t>
            </a:fld>
            <a:endParaRPr lang="id-ID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DBD66-1031-43A2-8435-384440050ABF}" type="datetimeFigureOut">
              <a:rPr lang="id-ID" smtClean="0"/>
              <a:t>16/09/2013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D2FF6-3643-48A4-B2A5-17BFDE687B1D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DBD66-1031-43A2-8435-384440050ABF}" type="datetimeFigureOut">
              <a:rPr lang="id-ID" smtClean="0"/>
              <a:t>16/09/2013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D2FF6-3643-48A4-B2A5-17BFDE687B1D}" type="slidenum">
              <a:rPr lang="id-ID" smtClean="0"/>
              <a:t>‹#›</a:t>
            </a:fld>
            <a:endParaRPr lang="id-ID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DBD66-1031-43A2-8435-384440050ABF}" type="datetimeFigureOut">
              <a:rPr lang="id-ID" smtClean="0"/>
              <a:t>16/09/2013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D2FF6-3643-48A4-B2A5-17BFDE687B1D}" type="slidenum">
              <a:rPr lang="id-ID" smtClean="0"/>
              <a:t>‹#›</a:t>
            </a:fld>
            <a:endParaRPr lang="id-ID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314DBD66-1031-43A2-8435-384440050ABF}" type="datetimeFigureOut">
              <a:rPr lang="id-ID" smtClean="0"/>
              <a:t>16/09/2013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56D2FF6-3643-48A4-B2A5-17BFDE687B1D}" type="slidenum">
              <a:rPr lang="id-ID" smtClean="0"/>
              <a:t>‹#›</a:t>
            </a:fld>
            <a:endParaRPr lang="id-ID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DBD66-1031-43A2-8435-384440050ABF}" type="datetimeFigureOut">
              <a:rPr lang="id-ID" smtClean="0"/>
              <a:t>16/09/2013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D2FF6-3643-48A4-B2A5-17BFDE687B1D}" type="slidenum">
              <a:rPr lang="id-ID" smtClean="0"/>
              <a:t>‹#›</a:t>
            </a:fld>
            <a:endParaRPr lang="id-ID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DBD66-1031-43A2-8435-384440050ABF}" type="datetimeFigureOut">
              <a:rPr lang="id-ID" smtClean="0"/>
              <a:t>16/09/2013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D2FF6-3643-48A4-B2A5-17BFDE687B1D}" type="slidenum">
              <a:rPr lang="id-ID" smtClean="0"/>
              <a:t>‹#›</a:t>
            </a:fld>
            <a:endParaRPr lang="id-ID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DBD66-1031-43A2-8435-384440050ABF}" type="datetimeFigureOut">
              <a:rPr lang="id-ID" smtClean="0"/>
              <a:t>16/09/2013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D2FF6-3643-48A4-B2A5-17BFDE687B1D}" type="slidenum">
              <a:rPr lang="id-ID" smtClean="0"/>
              <a:t>‹#›</a:t>
            </a:fld>
            <a:endParaRPr lang="id-ID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DBD66-1031-43A2-8435-384440050ABF}" type="datetimeFigureOut">
              <a:rPr lang="id-ID" smtClean="0"/>
              <a:t>16/09/2013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D2FF6-3643-48A4-B2A5-17BFDE687B1D}" type="slidenum">
              <a:rPr lang="id-ID" smtClean="0"/>
              <a:t>‹#›</a:t>
            </a:fld>
            <a:endParaRPr lang="id-ID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DBD66-1031-43A2-8435-384440050ABF}" type="datetimeFigureOut">
              <a:rPr lang="id-ID" smtClean="0"/>
              <a:t>16/09/2013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D2FF6-3643-48A4-B2A5-17BFDE687B1D}" type="slidenum">
              <a:rPr lang="id-ID" smtClean="0"/>
              <a:t>‹#›</a:t>
            </a:fld>
            <a:endParaRPr lang="id-ID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DBD66-1031-43A2-8435-384440050ABF}" type="datetimeFigureOut">
              <a:rPr lang="id-ID" smtClean="0"/>
              <a:t>16/09/2013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D2FF6-3643-48A4-B2A5-17BFDE687B1D}" type="slidenum">
              <a:rPr lang="id-ID" smtClean="0"/>
              <a:t>‹#›</a:t>
            </a:fld>
            <a:endParaRPr lang="id-ID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14DBD66-1031-43A2-8435-384440050ABF}" type="datetimeFigureOut">
              <a:rPr lang="id-ID" smtClean="0"/>
              <a:t>16/09/2013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id-ID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56D2FF6-3643-48A4-B2A5-17BFDE687B1D}" type="slidenum">
              <a:rPr lang="id-ID" smtClean="0"/>
              <a:t>‹#›</a:t>
            </a:fld>
            <a:endParaRPr lang="id-ID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3643314"/>
            <a:ext cx="6858000" cy="1428760"/>
          </a:xfrm>
        </p:spPr>
        <p:txBody>
          <a:bodyPr>
            <a:normAutofit fontScale="90000"/>
          </a:bodyPr>
          <a:lstStyle/>
          <a:p>
            <a:r>
              <a:rPr lang="id-ID" b="1" dirty="0" smtClean="0"/>
              <a:t>Tahapan Penentuan Nilai Kerusakan dan Restorasi  Sumberdaya Alam dan Lingkungan</a:t>
            </a:r>
            <a:endParaRPr lang="id-ID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d-ID" dirty="0" smtClean="0"/>
              <a:t>Rizal Bahtiar, S.Pi, M.Si</a:t>
            </a:r>
            <a:endParaRPr lang="id-ID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id-ID" sz="3200" b="1" dirty="0" smtClean="0"/>
              <a:t>Contoh Preliminary Estimates (Dugaan Awal)</a:t>
            </a:r>
            <a:endParaRPr lang="id-ID" sz="32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457200" y="1225064"/>
          <a:ext cx="8229600" cy="5405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1102348">
                <a:tc>
                  <a:txBody>
                    <a:bodyPr/>
                    <a:lstStyle/>
                    <a:p>
                      <a:r>
                        <a:rPr lang="id-ID" dirty="0" smtClean="0"/>
                        <a:t>Kategori Layanan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Besaran</a:t>
                      </a:r>
                      <a:r>
                        <a:rPr lang="id-ID" baseline="0" dirty="0" smtClean="0"/>
                        <a:t> Kehilangan Layanan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Dugaan Awal Kerugian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Ketidakpastian dan</a:t>
                      </a:r>
                      <a:r>
                        <a:rPr lang="id-ID" baseline="0" dirty="0" smtClean="0"/>
                        <a:t> Keterbatasan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Pendekatan</a:t>
                      </a:r>
                      <a:r>
                        <a:rPr lang="id-ID" baseline="0" dirty="0" smtClean="0"/>
                        <a:t> Valuasi Awal</a:t>
                      </a:r>
                      <a:endParaRPr lang="id-ID" dirty="0"/>
                    </a:p>
                  </a:txBody>
                  <a:tcPr/>
                </a:tc>
              </a:tr>
              <a:tr h="1102348">
                <a:tc>
                  <a:txBody>
                    <a:bodyPr/>
                    <a:lstStyle/>
                    <a:p>
                      <a:r>
                        <a:rPr lang="id-ID" dirty="0" smtClean="0"/>
                        <a:t>Perikanan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1000 – 20000 trip/tahun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Rp 500</a:t>
                      </a:r>
                      <a:r>
                        <a:rPr lang="id-ID" baseline="0" dirty="0" smtClean="0"/>
                        <a:t> rb – Rp 1 milyar/tahun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Jumlah trip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Produktivitas</a:t>
                      </a:r>
                      <a:endParaRPr lang="id-ID" dirty="0"/>
                    </a:p>
                  </a:txBody>
                  <a:tcPr/>
                </a:tc>
              </a:tr>
              <a:tr h="1602279">
                <a:tc>
                  <a:txBody>
                    <a:bodyPr/>
                    <a:lstStyle/>
                    <a:p>
                      <a:r>
                        <a:rPr lang="id-ID" dirty="0" smtClean="0"/>
                        <a:t>Lahan basah produktif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5 ha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Rp 1 milyar berdasarkan biaya untuk mengganti habitat yang hilang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Tidak ada ketidakpastian yang terlalu signifikan 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Biaya penggantian (Replacement Cost)</a:t>
                      </a:r>
                      <a:endParaRPr lang="id-ID" dirty="0"/>
                    </a:p>
                  </a:txBody>
                  <a:tcPr/>
                </a:tc>
              </a:tr>
              <a:tr h="1349288">
                <a:tc>
                  <a:txBody>
                    <a:bodyPr/>
                    <a:lstStyle/>
                    <a:p>
                      <a:r>
                        <a:rPr lang="id-ID" dirty="0" smtClean="0"/>
                        <a:t>Nilai kegunaan</a:t>
                      </a:r>
                      <a:r>
                        <a:rPr lang="id-ID" baseline="0" dirty="0" smtClean="0"/>
                        <a:t> passive (non use value)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Nilai kegunaan dari 1000 rumah</a:t>
                      </a:r>
                      <a:r>
                        <a:rPr lang="id-ID" baseline="0" dirty="0" smtClean="0"/>
                        <a:t> tangga di tempat kejadian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Rp 100</a:t>
                      </a:r>
                      <a:r>
                        <a:rPr lang="id-ID" baseline="0" dirty="0" smtClean="0"/>
                        <a:t> rb/RT/tahun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Willingness to Pay</a:t>
                      </a:r>
                      <a:r>
                        <a:rPr lang="id-ID" baseline="0" dirty="0" smtClean="0"/>
                        <a:t>/RT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CVM</a:t>
                      </a:r>
                      <a:endParaRPr lang="id-ID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b="1" dirty="0" smtClean="0"/>
              <a:t>Prinsip Restorasi Sumberdaya Alam dan Lingkungan</a:t>
            </a:r>
            <a:endParaRPr lang="id-ID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id-ID" dirty="0" smtClean="0"/>
              <a:t> Komponen primer dalam klaim kerusakan SDAL adalah biaya untuk merestore, replace, rehabilitasi, dan atau setara dengan kerusakan SDA dan services yang disediakan SDA</a:t>
            </a:r>
          </a:p>
          <a:p>
            <a:pPr>
              <a:buFont typeface="Wingdings" pitchFamily="2" charset="2"/>
              <a:buChar char="Ø"/>
            </a:pPr>
            <a:r>
              <a:rPr lang="id-ID" dirty="0"/>
              <a:t> </a:t>
            </a:r>
            <a:r>
              <a:rPr lang="id-ID" dirty="0" smtClean="0"/>
              <a:t>Dalam melakukan restorasi yang perlu dipertimbangkan adalah terlebih dahulu menilai tingkat baseline SDAL sebelum terjadinya kerusakan.</a:t>
            </a:r>
          </a:p>
          <a:p>
            <a:pPr>
              <a:buFont typeface="Wingdings" pitchFamily="2" charset="2"/>
              <a:buChar char="Ø"/>
            </a:pPr>
            <a:r>
              <a:rPr lang="id-ID" dirty="0" smtClean="0"/>
              <a:t>Mempertimbangkan prinsip Ekonomis, kecepatan recovery SDAL, dan kesejahteraan manusia.</a:t>
            </a:r>
            <a:endParaRPr lang="id-ID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b="1" dirty="0" smtClean="0"/>
              <a:t>Pertimbangan Alternatif Biaya Restorasi</a:t>
            </a:r>
            <a:endParaRPr lang="id-ID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id-ID" dirty="0" smtClean="0"/>
              <a:t> Feasibilitas teknik</a:t>
            </a:r>
          </a:p>
          <a:p>
            <a:pPr>
              <a:buFont typeface="Wingdings" pitchFamily="2" charset="2"/>
              <a:buChar char="Ø"/>
            </a:pPr>
            <a:r>
              <a:rPr lang="id-ID" dirty="0"/>
              <a:t> </a:t>
            </a:r>
            <a:r>
              <a:rPr lang="id-ID" dirty="0" smtClean="0"/>
              <a:t>Environment efektiveness </a:t>
            </a:r>
          </a:p>
          <a:p>
            <a:pPr>
              <a:buFont typeface="Wingdings" pitchFamily="2" charset="2"/>
              <a:buChar char="Ø"/>
            </a:pPr>
            <a:r>
              <a:rPr lang="id-ID" dirty="0"/>
              <a:t> </a:t>
            </a:r>
            <a:r>
              <a:rPr lang="id-ID" dirty="0" smtClean="0"/>
              <a:t>Hubungan antara expected cost alternatif dengan expected benefit</a:t>
            </a:r>
          </a:p>
          <a:p>
            <a:pPr>
              <a:buFont typeface="Wingdings" pitchFamily="2" charset="2"/>
              <a:buChar char="Ø"/>
            </a:pPr>
            <a:r>
              <a:rPr lang="id-ID" dirty="0"/>
              <a:t> </a:t>
            </a:r>
            <a:r>
              <a:rPr lang="id-ID" dirty="0" smtClean="0"/>
              <a:t>Cost-effectiveness</a:t>
            </a:r>
          </a:p>
          <a:p>
            <a:pPr>
              <a:buFont typeface="Wingdings" pitchFamily="2" charset="2"/>
              <a:buChar char="Ø"/>
            </a:pPr>
            <a:r>
              <a:rPr lang="id-ID" dirty="0"/>
              <a:t> </a:t>
            </a:r>
            <a:r>
              <a:rPr lang="id-ID" dirty="0" smtClean="0"/>
              <a:t>Level resiko/uncertainty</a:t>
            </a:r>
          </a:p>
          <a:p>
            <a:pPr>
              <a:buFont typeface="Wingdings" pitchFamily="2" charset="2"/>
              <a:buChar char="Ø"/>
            </a:pPr>
            <a:r>
              <a:rPr lang="id-ID" dirty="0"/>
              <a:t> </a:t>
            </a:r>
            <a:r>
              <a:rPr lang="id-ID" dirty="0" smtClean="0"/>
              <a:t>Potensial injury tambahan pada SDAL</a:t>
            </a:r>
          </a:p>
          <a:p>
            <a:pPr>
              <a:buFont typeface="Wingdings" pitchFamily="2" charset="2"/>
              <a:buChar char="Ø"/>
            </a:pPr>
            <a:r>
              <a:rPr lang="id-ID" dirty="0"/>
              <a:t> </a:t>
            </a:r>
            <a:r>
              <a:rPr lang="id-ID" dirty="0" smtClean="0"/>
              <a:t>Periode recovery SDAL yang diharapkan</a:t>
            </a:r>
          </a:p>
          <a:p>
            <a:pPr>
              <a:buFont typeface="Wingdings" pitchFamily="2" charset="2"/>
              <a:buChar char="Ø"/>
            </a:pPr>
            <a:r>
              <a:rPr lang="id-ID" dirty="0"/>
              <a:t> </a:t>
            </a:r>
            <a:r>
              <a:rPr lang="id-ID" dirty="0" smtClean="0"/>
              <a:t>Potensi effect pada kesehatan manusia</a:t>
            </a:r>
          </a:p>
          <a:p>
            <a:pPr>
              <a:buFont typeface="Wingdings" pitchFamily="2" charset="2"/>
              <a:buChar char="Ø"/>
            </a:pPr>
            <a:r>
              <a:rPr lang="id-ID" dirty="0"/>
              <a:t> </a:t>
            </a:r>
            <a:r>
              <a:rPr lang="id-ID" dirty="0" smtClean="0"/>
              <a:t>Kesesuaian dengan regulasi dan kebijakan pemerintah</a:t>
            </a:r>
            <a:endParaRPr lang="id-ID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 smtClean="0"/>
              <a:t>Kategori Biaya Restorasi</a:t>
            </a:r>
            <a:endParaRPr lang="id-ID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id-ID" dirty="0" smtClean="0"/>
              <a:t> Direct Cost:</a:t>
            </a:r>
          </a:p>
          <a:p>
            <a:pPr marL="446088" indent="0">
              <a:buNone/>
            </a:pPr>
            <a:r>
              <a:rPr lang="id-ID" dirty="0" smtClean="0"/>
              <a:t>Biaya yang dikeluarkan secara langsung untuk alternatif restorasi, mis: kompensasi dari upah pegawai dalam merencanakan restorasi, biaya material, konsumsi, dan pembelanjaan pada kegiatan restorasi</a:t>
            </a:r>
          </a:p>
          <a:p>
            <a:pPr>
              <a:buFont typeface="Wingdings" pitchFamily="2" charset="2"/>
              <a:buChar char="Ø"/>
            </a:pPr>
            <a:r>
              <a:rPr lang="id-ID" dirty="0"/>
              <a:t> </a:t>
            </a:r>
            <a:r>
              <a:rPr lang="id-ID" dirty="0" smtClean="0"/>
              <a:t>Indirect Cost:</a:t>
            </a:r>
          </a:p>
          <a:p>
            <a:pPr marL="436563" indent="9525">
              <a:buNone/>
            </a:pPr>
            <a:r>
              <a:rPr lang="id-ID" dirty="0" smtClean="0"/>
              <a:t>Biaya yang termasuk aktivitas dan item yang dipilih untuk mendukung alternatif restorasi yang dipilih, tetapi tidak dapat secara langsung dapat dihitung, mis: labor overhead, biasanya merupakan persentase dari direct lacor cost</a:t>
            </a:r>
            <a:endParaRPr lang="id-ID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Metode Estimasi Biaya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id-ID" dirty="0" smtClean="0"/>
              <a:t> Metode Perbandingan</a:t>
            </a:r>
          </a:p>
          <a:p>
            <a:pPr marL="446088" indent="0">
              <a:buNone/>
            </a:pPr>
            <a:r>
              <a:rPr lang="id-ID" dirty="0" smtClean="0"/>
              <a:t>Pertimbangan biaya dari kegiatan yang sama, disesuaikan untuk faktor yang spesifik diajukan. Mis: untuk merestorasi lahan basah diperlukan informasi biaya untuk tipe aktivitas restorasi seperti ini</a:t>
            </a:r>
          </a:p>
          <a:p>
            <a:pPr>
              <a:buFont typeface="Wingdings" pitchFamily="2" charset="2"/>
              <a:buChar char="Ø"/>
            </a:pPr>
            <a:r>
              <a:rPr lang="id-ID" dirty="0"/>
              <a:t> </a:t>
            </a:r>
            <a:r>
              <a:rPr lang="id-ID" dirty="0" smtClean="0"/>
              <a:t>Metode Unit</a:t>
            </a:r>
          </a:p>
          <a:p>
            <a:pPr marL="446088" indent="0">
              <a:buNone/>
            </a:pPr>
            <a:r>
              <a:rPr lang="id-ID" dirty="0" smtClean="0"/>
              <a:t>Aplikasi estimasi unit biaya untuk setiap komponen yang ada dari kegiatan restorasi (mis: biaya untuk setiap burung dewasa melalui program breeding)</a:t>
            </a:r>
          </a:p>
          <a:p>
            <a:pPr>
              <a:buFont typeface="Wingdings" pitchFamily="2" charset="2"/>
              <a:buChar char="Ø"/>
            </a:pPr>
            <a:r>
              <a:rPr lang="id-ID" dirty="0"/>
              <a:t> </a:t>
            </a:r>
            <a:r>
              <a:rPr lang="id-ID" dirty="0" smtClean="0"/>
              <a:t>Metode Probability</a:t>
            </a:r>
          </a:p>
          <a:p>
            <a:pPr marL="446088" indent="0">
              <a:buNone/>
            </a:pPr>
            <a:r>
              <a:rPr lang="id-ID" dirty="0" smtClean="0"/>
              <a:t>Penggunaan expected value atau estimasi range dari kegiatan restorasi, atau komponen khususnya</a:t>
            </a:r>
            <a:endParaRPr lang="id-ID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Metode Estimasi Biaya (lanjutan)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id-ID" dirty="0" smtClean="0"/>
              <a:t> Metode Faktor</a:t>
            </a:r>
          </a:p>
          <a:p>
            <a:pPr marL="446088" indent="0">
              <a:buNone/>
            </a:pPr>
            <a:r>
              <a:rPr lang="id-ID" dirty="0" smtClean="0"/>
              <a:t>Menggunakan fungsi (mis: proporsi) dari estimasi biaya eksisting</a:t>
            </a:r>
          </a:p>
          <a:p>
            <a:pPr>
              <a:buFont typeface="Wingdings" pitchFamily="2" charset="2"/>
              <a:buChar char="Ø"/>
            </a:pPr>
            <a:r>
              <a:rPr lang="id-ID" dirty="0"/>
              <a:t> </a:t>
            </a:r>
            <a:r>
              <a:rPr lang="id-ID" dirty="0" smtClean="0"/>
              <a:t>Metode Standar Time Data</a:t>
            </a:r>
          </a:p>
          <a:p>
            <a:pPr marL="446088" indent="0">
              <a:buNone/>
            </a:pPr>
            <a:r>
              <a:rPr lang="id-ID" dirty="0" smtClean="0"/>
              <a:t>Menggunakan estimasi standar dari waktu yang ada untuk menyelesaikan tugas </a:t>
            </a:r>
          </a:p>
          <a:p>
            <a:pPr>
              <a:buFont typeface="Wingdings" pitchFamily="2" charset="2"/>
              <a:buChar char="Ø"/>
            </a:pPr>
            <a:r>
              <a:rPr lang="id-ID" dirty="0" smtClean="0"/>
              <a:t> Hubungan Estimasi Biaya dan Waktu</a:t>
            </a:r>
          </a:p>
          <a:p>
            <a:pPr marL="446088" indent="0">
              <a:buNone/>
            </a:pPr>
            <a:r>
              <a:rPr lang="id-ID" dirty="0" smtClean="0"/>
              <a:t>Menggunakan persamaan regresi yang menggambarkan hubungan antara biaya dan atau waktu dan persyaratan fisik atau kinerja untuk restorasi</a:t>
            </a:r>
            <a:endParaRPr lang="id-ID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sz="2400" b="1" dirty="0" smtClean="0"/>
              <a:t>Exhibit 3-1</a:t>
            </a:r>
            <a:br>
              <a:rPr lang="id-ID" sz="2400" b="1" dirty="0" smtClean="0"/>
            </a:br>
            <a:r>
              <a:rPr lang="id-ID" sz="2400" b="1" dirty="0" smtClean="0"/>
              <a:t>TYPICAL RESTORATION COST COMPONENT</a:t>
            </a:r>
            <a:endParaRPr lang="id-ID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8229600" cy="532859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id-ID" sz="1400" b="1" dirty="0" smtClean="0"/>
              <a:t>Planning Cost</a:t>
            </a:r>
          </a:p>
          <a:p>
            <a:pPr>
              <a:buFont typeface="Wingdings" pitchFamily="2" charset="2"/>
              <a:buChar char="Ø"/>
            </a:pPr>
            <a:r>
              <a:rPr lang="id-ID" sz="1400" dirty="0"/>
              <a:t> </a:t>
            </a:r>
            <a:r>
              <a:rPr lang="id-ID" sz="1400" dirty="0" smtClean="0"/>
              <a:t>Restoration plan development</a:t>
            </a:r>
          </a:p>
          <a:p>
            <a:pPr>
              <a:buFont typeface="Wingdings" pitchFamily="2" charset="2"/>
              <a:buChar char="Ø"/>
            </a:pPr>
            <a:r>
              <a:rPr lang="id-ID" sz="1400" dirty="0" smtClean="0"/>
              <a:t>Public review, public meetings, response to public comments, community relations</a:t>
            </a:r>
          </a:p>
          <a:p>
            <a:pPr>
              <a:buFont typeface="Wingdings" pitchFamily="2" charset="2"/>
              <a:buChar char="Ø"/>
            </a:pPr>
            <a:r>
              <a:rPr lang="id-ID" sz="1400" dirty="0"/>
              <a:t> </a:t>
            </a:r>
            <a:r>
              <a:rPr lang="id-ID" sz="1400" dirty="0" smtClean="0"/>
              <a:t>Human helth and safety plan/quality assurance plan</a:t>
            </a:r>
          </a:p>
          <a:p>
            <a:pPr>
              <a:buFont typeface="Wingdings" pitchFamily="2" charset="2"/>
              <a:buChar char="Ø"/>
            </a:pPr>
            <a:r>
              <a:rPr lang="id-ID" sz="1400" dirty="0"/>
              <a:t> </a:t>
            </a:r>
            <a:r>
              <a:rPr lang="id-ID" sz="1400" dirty="0" smtClean="0"/>
              <a:t>Chemical/physical/biological surveys</a:t>
            </a:r>
          </a:p>
          <a:p>
            <a:pPr>
              <a:buFont typeface="Wingdings" pitchFamily="2" charset="2"/>
              <a:buChar char="Ø"/>
            </a:pPr>
            <a:r>
              <a:rPr lang="id-ID" sz="1400" dirty="0"/>
              <a:t> </a:t>
            </a:r>
            <a:r>
              <a:rPr lang="id-ID" sz="1400" dirty="0" smtClean="0"/>
              <a:t>Feasibility/pilot studies</a:t>
            </a:r>
          </a:p>
          <a:p>
            <a:pPr>
              <a:buFont typeface="Wingdings" pitchFamily="2" charset="2"/>
              <a:buChar char="Ø"/>
            </a:pPr>
            <a:r>
              <a:rPr lang="id-ID" sz="1400" dirty="0"/>
              <a:t> </a:t>
            </a:r>
            <a:r>
              <a:rPr lang="id-ID" sz="1400" dirty="0" smtClean="0"/>
              <a:t>NEPA/CZMA compliance, other permitting and regulatory compliance requirements</a:t>
            </a:r>
          </a:p>
          <a:p>
            <a:pPr algn="ctr">
              <a:buNone/>
            </a:pPr>
            <a:r>
              <a:rPr lang="id-ID" sz="1400" b="1" dirty="0" smtClean="0"/>
              <a:t>Implementation Costs</a:t>
            </a:r>
          </a:p>
          <a:p>
            <a:pPr>
              <a:buFont typeface="Wingdings" pitchFamily="2" charset="2"/>
              <a:buChar char="Ø"/>
            </a:pPr>
            <a:r>
              <a:rPr lang="id-ID" sz="1400" dirty="0"/>
              <a:t> </a:t>
            </a:r>
            <a:r>
              <a:rPr lang="id-ID" sz="1400" dirty="0" smtClean="0"/>
              <a:t>Physical/chemical/biological contaminant removal/treatment/containment</a:t>
            </a:r>
          </a:p>
          <a:p>
            <a:pPr>
              <a:buFont typeface="Wingdings" pitchFamily="2" charset="2"/>
              <a:buChar char="Ø"/>
            </a:pPr>
            <a:r>
              <a:rPr lang="id-ID" sz="1400" dirty="0"/>
              <a:t> H</a:t>
            </a:r>
            <a:r>
              <a:rPr lang="id-ID" sz="1400" dirty="0" smtClean="0"/>
              <a:t>abitat reconstruction/creation/enhancement</a:t>
            </a:r>
          </a:p>
          <a:p>
            <a:pPr>
              <a:buFont typeface="Wingdings" pitchFamily="2" charset="2"/>
              <a:buChar char="Ø"/>
            </a:pPr>
            <a:r>
              <a:rPr lang="id-ID" sz="1400" dirty="0"/>
              <a:t> </a:t>
            </a:r>
            <a:r>
              <a:rPr lang="id-ID" sz="1400" dirty="0" smtClean="0"/>
              <a:t>Wildlife replacement/restocking/protection</a:t>
            </a:r>
          </a:p>
          <a:p>
            <a:pPr>
              <a:buFont typeface="Wingdings" pitchFamily="2" charset="2"/>
              <a:buChar char="Ø"/>
            </a:pPr>
            <a:r>
              <a:rPr lang="id-ID" sz="1400" dirty="0" smtClean="0"/>
              <a:t> Land/real property acquisition, water rights acquisition</a:t>
            </a:r>
          </a:p>
          <a:p>
            <a:pPr>
              <a:buFont typeface="Wingdings" pitchFamily="2" charset="2"/>
              <a:buChar char="Ø"/>
            </a:pPr>
            <a:r>
              <a:rPr lang="id-ID" sz="1400" dirty="0" smtClean="0"/>
              <a:t> Cash contribution to existing mitigation/banking programs or regional response plans</a:t>
            </a:r>
          </a:p>
          <a:p>
            <a:pPr>
              <a:buFont typeface="Wingdings" pitchFamily="2" charset="2"/>
              <a:buChar char="Ø"/>
            </a:pPr>
            <a:r>
              <a:rPr lang="id-ID" sz="1400" dirty="0" smtClean="0"/>
              <a:t> Trustee oversight of restoration actions undertaken by the responsible party</a:t>
            </a:r>
          </a:p>
          <a:p>
            <a:pPr>
              <a:buFont typeface="Wingdings" pitchFamily="2" charset="2"/>
              <a:buChar char="Ø"/>
            </a:pPr>
            <a:r>
              <a:rPr lang="id-ID" sz="1400" dirty="0" smtClean="0"/>
              <a:t> Community relations/education, public meeting</a:t>
            </a:r>
          </a:p>
          <a:p>
            <a:pPr>
              <a:buFont typeface="Wingdings" pitchFamily="2" charset="2"/>
              <a:buChar char="Ø"/>
            </a:pPr>
            <a:r>
              <a:rPr lang="id-ID" sz="1400" dirty="0" smtClean="0"/>
              <a:t> Contracting costs</a:t>
            </a:r>
          </a:p>
          <a:p>
            <a:pPr algn="ctr">
              <a:buNone/>
            </a:pPr>
            <a:r>
              <a:rPr lang="id-ID" sz="1400" b="1" dirty="0" smtClean="0"/>
              <a:t>Program Evaluation and Monitoring Costs</a:t>
            </a:r>
          </a:p>
          <a:p>
            <a:pPr algn="just">
              <a:buFont typeface="Wingdings" pitchFamily="2" charset="2"/>
              <a:buChar char="Ø"/>
            </a:pPr>
            <a:r>
              <a:rPr lang="id-ID" sz="1400" dirty="0" smtClean="0"/>
              <a:t> Monitoring of progress restoration actions</a:t>
            </a:r>
          </a:p>
          <a:p>
            <a:pPr algn="just">
              <a:buFont typeface="Wingdings" pitchFamily="2" charset="2"/>
              <a:buChar char="Ø"/>
            </a:pPr>
            <a:r>
              <a:rPr lang="id-ID" sz="1400" dirty="0" smtClean="0"/>
              <a:t> Evaluation of restoration program result/effectiveness</a:t>
            </a:r>
          </a:p>
          <a:p>
            <a:pPr algn="just">
              <a:buFont typeface="Wingdings" pitchFamily="2" charset="2"/>
              <a:buChar char="Ø"/>
            </a:pPr>
            <a:r>
              <a:rPr lang="id-ID" sz="1400" dirty="0" smtClean="0"/>
              <a:t> follow up studies and actions, as required</a:t>
            </a:r>
          </a:p>
          <a:p>
            <a:pPr algn="just">
              <a:buFont typeface="Wingdings" pitchFamily="2" charset="2"/>
              <a:buChar char="Ø"/>
            </a:pPr>
            <a:r>
              <a:rPr lang="id-ID" sz="1400" dirty="0" smtClean="0"/>
              <a:t> On-going management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Time Frame Aktivitas Restorasi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39750" indent="-539750">
              <a:buFont typeface="Wingdings" pitchFamily="2" charset="2"/>
              <a:buChar char="Ø"/>
            </a:pPr>
            <a:r>
              <a:rPr lang="id-ID" dirty="0" smtClean="0"/>
              <a:t>Perubahan yang mungkin terjadi pada komponen biaya kegiatan sepanjang waktu (inflasi)</a:t>
            </a:r>
          </a:p>
          <a:p>
            <a:pPr marL="539750" indent="-539750">
              <a:buFont typeface="Wingdings" pitchFamily="2" charset="2"/>
              <a:buChar char="Ø"/>
            </a:pPr>
            <a:r>
              <a:rPr lang="id-ID" dirty="0" smtClean="0"/>
              <a:t>Umur ekonomis yang diharapkan dari peralatan modal yang dipersyaratkan</a:t>
            </a:r>
          </a:p>
          <a:p>
            <a:pPr marL="539750" indent="-539750">
              <a:buFont typeface="Wingdings" pitchFamily="2" charset="2"/>
              <a:buChar char="Ø"/>
            </a:pPr>
            <a:r>
              <a:rPr lang="id-ID" dirty="0" smtClean="0"/>
              <a:t>Waktu untuk penyediaan dana pengeluaran</a:t>
            </a:r>
          </a:p>
          <a:p>
            <a:pPr marL="539750" indent="-539750">
              <a:buFont typeface="Wingdings" pitchFamily="2" charset="2"/>
              <a:buChar char="Ø"/>
            </a:pPr>
            <a:r>
              <a:rPr lang="id-ID" dirty="0" smtClean="0"/>
              <a:t>Pertimbangan laju pengembalian yang diharapkan dari dana perbaikan sebagai hasil klaim kerusakan</a:t>
            </a:r>
          </a:p>
          <a:p>
            <a:pPr marL="446088" indent="-446088">
              <a:buFont typeface="Wingdings" pitchFamily="2" charset="2"/>
              <a:buChar char="Ø"/>
            </a:pPr>
            <a:endParaRPr lang="id-ID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Inflasi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marL="446088" indent="-446088">
              <a:buFont typeface="Wingdings" pitchFamily="2" charset="2"/>
              <a:buChar char="Ø"/>
            </a:pPr>
            <a:r>
              <a:rPr lang="id-ID" sz="2600" dirty="0" smtClean="0"/>
              <a:t>Harga tenaga kerja, overheads, materials, peralatan biasanya akan meningkat sepanjang waktu karena inflasi</a:t>
            </a:r>
          </a:p>
          <a:p>
            <a:pPr marL="446088" indent="-446088">
              <a:buFont typeface="Wingdings" pitchFamily="2" charset="2"/>
              <a:buChar char="Ø"/>
            </a:pPr>
            <a:r>
              <a:rPr lang="id-ID" sz="2600" dirty="0" smtClean="0"/>
              <a:t>Laju biaya inflasi dapat bervariasi, exp: biaya bbm meningkat, biasanya lebih tinggi dari inflasi lainnya, sedangkan upah biasanya konstan atau lag lebih lambat laju inflasinya</a:t>
            </a:r>
          </a:p>
          <a:p>
            <a:pPr marL="446088" indent="-446088">
              <a:buFont typeface="Wingdings" pitchFamily="2" charset="2"/>
              <a:buChar char="Ø"/>
            </a:pPr>
            <a:r>
              <a:rPr lang="id-ID" sz="2600" dirty="0" smtClean="0"/>
              <a:t>Laju inflasi komponen umum biaya bervariasi dari tahun ke tahun pada area yang berbeda</a:t>
            </a:r>
          </a:p>
          <a:p>
            <a:pPr marL="446088" indent="-446088">
              <a:buFont typeface="Wingdings" pitchFamily="2" charset="2"/>
              <a:buChar char="Ø"/>
            </a:pPr>
            <a:r>
              <a:rPr lang="id-ID" sz="2600" dirty="0" smtClean="0"/>
              <a:t>Harga beberapa barang dan jasa dapat menurun sepanjang waktu, mis: biaya perlakuan pada tanah yang terkontaminasi, karena adanya cost effective teknologi</a:t>
            </a:r>
            <a:endParaRPr lang="id-ID" sz="26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Pengeluaran yang Berulang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39750" indent="-539750">
              <a:buFont typeface="Wingdings" pitchFamily="2" charset="2"/>
              <a:buChar char="Ø"/>
            </a:pPr>
            <a:r>
              <a:rPr lang="id-ID" sz="3600" dirty="0" smtClean="0"/>
              <a:t>Beberapa biaya restorasi dapat terjadi berulang</a:t>
            </a:r>
          </a:p>
          <a:p>
            <a:pPr marL="539750" indent="-539750">
              <a:buFont typeface="Wingdings" pitchFamily="2" charset="2"/>
              <a:buChar char="Ø"/>
            </a:pPr>
            <a:r>
              <a:rPr lang="id-ID" sz="3600" dirty="0" smtClean="0"/>
              <a:t>Contohnya biaya monitoring dan evaluasi</a:t>
            </a:r>
          </a:p>
          <a:p>
            <a:pPr marL="539750" indent="-539750">
              <a:buFont typeface="Wingdings" pitchFamily="2" charset="2"/>
              <a:buChar char="Ø"/>
            </a:pPr>
            <a:r>
              <a:rPr lang="id-ID" sz="3600" dirty="0" smtClean="0"/>
              <a:t>Biaya modal kapital yang memiliki waktu pemakaian (lifespan mis: perahu, peralatan lainnya)</a:t>
            </a:r>
            <a:endParaRPr lang="id-ID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Komponen Damage Assessment</a:t>
            </a:r>
            <a:endParaRPr lang="id-ID" dirty="0"/>
          </a:p>
        </p:txBody>
      </p:sp>
      <p:sp>
        <p:nvSpPr>
          <p:cNvPr id="4" name="Rounded Rectangle 3"/>
          <p:cNvSpPr/>
          <p:nvPr/>
        </p:nvSpPr>
        <p:spPr>
          <a:xfrm>
            <a:off x="827584" y="1628800"/>
            <a:ext cx="7488832" cy="20162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800" dirty="0" smtClean="0"/>
              <a:t>Komponen DA = Biaya Restorasi + Compensable Values + Biaya Assessment</a:t>
            </a:r>
            <a:endParaRPr lang="id-ID" sz="2800" dirty="0"/>
          </a:p>
        </p:txBody>
      </p:sp>
      <p:sp>
        <p:nvSpPr>
          <p:cNvPr id="5" name="Rectangle 4"/>
          <p:cNvSpPr/>
          <p:nvPr/>
        </p:nvSpPr>
        <p:spPr>
          <a:xfrm>
            <a:off x="827584" y="3933056"/>
            <a:ext cx="7488832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id-ID" sz="2000" b="1" dirty="0" smtClean="0"/>
              <a:t>Compensable value</a:t>
            </a:r>
            <a:r>
              <a:rPr lang="id-ID" sz="2000" dirty="0" smtClean="0"/>
              <a:t> = jumlah uang yang dibutuhkan untuk mengkompensasi masyarakat atas pengurangan jasa layanan SDAL dari mulai release sampai injury</a:t>
            </a:r>
            <a:endParaRPr lang="id-ID" sz="2000" dirty="0"/>
          </a:p>
        </p:txBody>
      </p:sp>
      <p:sp>
        <p:nvSpPr>
          <p:cNvPr id="6" name="Rectangle 5"/>
          <p:cNvSpPr/>
          <p:nvPr/>
        </p:nvSpPr>
        <p:spPr>
          <a:xfrm>
            <a:off x="827584" y="5158862"/>
            <a:ext cx="7488832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id-ID" sz="2000" b="1" dirty="0" smtClean="0"/>
              <a:t>Biaya Assessment = seluruh biaya yang dapat dipertanggungjawabkan untuk menduga kerusakan lingkungan</a:t>
            </a:r>
            <a:r>
              <a:rPr lang="id-ID" b="1" dirty="0" smtClean="0"/>
              <a:t> </a:t>
            </a:r>
            <a:endParaRPr lang="id-ID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Uncertainty pada Biaya Restorasi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39750" indent="-539750">
              <a:buFont typeface="Wingdings" pitchFamily="2" charset="2"/>
              <a:buChar char="Ø"/>
            </a:pPr>
            <a:r>
              <a:rPr lang="id-ID" dirty="0" smtClean="0"/>
              <a:t>Ketidakpastian akan selalu ada dalam program biaya restorasi</a:t>
            </a:r>
          </a:p>
          <a:p>
            <a:pPr marL="539750" indent="-539750">
              <a:buFont typeface="Wingdings" pitchFamily="2" charset="2"/>
              <a:buChar char="Ø"/>
            </a:pPr>
            <a:r>
              <a:rPr lang="id-ID" dirty="0" smtClean="0"/>
              <a:t>Ketidakpastian sangat tergantung dari situasi kondisi yang ada, mis: kontaminasi di Teluk, dan di sungai akan sangat berbeda</a:t>
            </a:r>
          </a:p>
          <a:p>
            <a:pPr marL="539750" indent="-539750">
              <a:buFont typeface="Wingdings" pitchFamily="2" charset="2"/>
              <a:buChar char="Ø"/>
            </a:pPr>
            <a:r>
              <a:rPr lang="id-ID" dirty="0" smtClean="0"/>
              <a:t>Harus ada upaya untuk memasukkan faktor ketidakpastian baik dalam metode restorasi, kondisi alam, dll</a:t>
            </a:r>
            <a:endParaRPr lang="id-ID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id-ID" dirty="0"/>
          </a:p>
        </p:txBody>
      </p:sp>
      <p:sp>
        <p:nvSpPr>
          <p:cNvPr id="4" name="Rectangle 3"/>
          <p:cNvSpPr/>
          <p:nvPr/>
        </p:nvSpPr>
        <p:spPr>
          <a:xfrm>
            <a:off x="2400347" y="2967335"/>
            <a:ext cx="42130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d-ID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TERIMAKASIH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dirty="0" smtClean="0"/>
              <a:t>Prinsip Ekonomi Damage Assessment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id-ID" dirty="0" smtClean="0"/>
              <a:t>Prinsip kompensasi kebanyakan digunakan untuk mengukur perubahan kesejahteraan dan menjadi standar legal dalam ekonomi damage assessment</a:t>
            </a:r>
          </a:p>
          <a:p>
            <a:pPr>
              <a:buFont typeface="Wingdings" pitchFamily="2" charset="2"/>
              <a:buChar char="Ø"/>
            </a:pPr>
            <a:r>
              <a:rPr lang="id-ID" dirty="0" smtClean="0"/>
              <a:t> Tujuan menentukan kompensasi moneter untuk restorasi dan kompensasi</a:t>
            </a:r>
          </a:p>
          <a:p>
            <a:pPr>
              <a:buFont typeface="Wingdings" pitchFamily="2" charset="2"/>
              <a:buChar char="Ø"/>
            </a:pPr>
            <a:r>
              <a:rPr lang="id-ID" dirty="0" smtClean="0"/>
              <a:t> Prinsip ekonomi dapat digunakan untuk membantu menentukan nilai kerusakan lingkungan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id-ID" b="1" dirty="0"/>
              <a:t>Hubungan antara biaya restorasi dan compensable </a:t>
            </a:r>
            <a:r>
              <a:rPr lang="id-ID" b="1" dirty="0" smtClean="0"/>
              <a:t>value</a:t>
            </a:r>
            <a:endParaRPr lang="id-ID" dirty="0"/>
          </a:p>
        </p:txBody>
      </p:sp>
      <p:pic>
        <p:nvPicPr>
          <p:cNvPr id="5" name="Content Placeholder 3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493135"/>
            <a:ext cx="6768752" cy="338437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99340" y="5041632"/>
            <a:ext cx="3672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/>
              <a:t>T1 = injury dimulai</a:t>
            </a:r>
          </a:p>
          <a:p>
            <a:r>
              <a:rPr lang="id-ID" dirty="0" smtClean="0"/>
              <a:t>T2 = restorasi dimulai</a:t>
            </a:r>
          </a:p>
          <a:p>
            <a:r>
              <a:rPr lang="id-ID" dirty="0" smtClean="0"/>
              <a:t>T3 = capaian restorasi baseline</a:t>
            </a:r>
          </a:p>
          <a:p>
            <a:r>
              <a:rPr lang="id-ID" dirty="0" smtClean="0"/>
              <a:t>T4 = baseline dicapai secara alamiah</a:t>
            </a:r>
            <a:endParaRPr lang="id-ID" dirty="0"/>
          </a:p>
        </p:txBody>
      </p:sp>
      <p:sp>
        <p:nvSpPr>
          <p:cNvPr id="7" name="TextBox 6"/>
          <p:cNvSpPr txBox="1"/>
          <p:nvPr/>
        </p:nvSpPr>
        <p:spPr>
          <a:xfrm>
            <a:off x="4232066" y="5041632"/>
            <a:ext cx="4752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/>
              <a:t>A =nilai compensable sementara dengan restorasi</a:t>
            </a:r>
          </a:p>
          <a:p>
            <a:r>
              <a:rPr lang="id-ID" dirty="0" smtClean="0"/>
              <a:t>B = nilai compensable yang bisa dihindari melalui restorasi </a:t>
            </a:r>
            <a:endParaRPr lang="id-ID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id-ID" sz="3600" b="1" dirty="0" smtClean="0"/>
              <a:t>Tahapan dalam Damage Assessment</a:t>
            </a:r>
            <a:endParaRPr lang="id-ID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id-ID" sz="1600" dirty="0" smtClean="0"/>
              <a:t>Pre Assessment</a:t>
            </a:r>
          </a:p>
          <a:p>
            <a:pPr marL="890588" indent="-444500">
              <a:buFont typeface="Wingdings" pitchFamily="2" charset="2"/>
              <a:buChar char="Ø"/>
            </a:pPr>
            <a:r>
              <a:rPr lang="id-ID" sz="1600" dirty="0" smtClean="0"/>
              <a:t>Pemberitahuan, persiapan protokol, pengumpulan data, dan rencana aksi darurat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id-ID" sz="1600" dirty="0" smtClean="0"/>
              <a:t>Perencanaan Assessment</a:t>
            </a:r>
          </a:p>
          <a:p>
            <a:pPr marL="890588" indent="-444500">
              <a:buFont typeface="Wingdings" pitchFamily="2" charset="2"/>
              <a:buChar char="Ø"/>
            </a:pPr>
            <a:r>
              <a:rPr lang="id-ID" sz="1600" dirty="0"/>
              <a:t>	</a:t>
            </a:r>
            <a:r>
              <a:rPr lang="id-ID" sz="1600" dirty="0" smtClean="0"/>
              <a:t>Screening informasi</a:t>
            </a:r>
          </a:p>
          <a:p>
            <a:pPr marL="890588" indent="-444500">
              <a:buFont typeface="Wingdings" pitchFamily="2" charset="2"/>
              <a:buChar char="Ø"/>
            </a:pPr>
            <a:r>
              <a:rPr lang="id-ID" sz="1600" dirty="0" smtClean="0"/>
              <a:t>Penentuan resmi apakah akan diterukan atau tidak</a:t>
            </a:r>
          </a:p>
          <a:p>
            <a:pPr marL="890588" indent="-444500">
              <a:buFont typeface="Wingdings" pitchFamily="2" charset="2"/>
              <a:buChar char="Ø"/>
            </a:pPr>
            <a:r>
              <a:rPr lang="id-ID" sz="1600" dirty="0" smtClean="0"/>
              <a:t>Penentuan prosedur assessment</a:t>
            </a:r>
          </a:p>
          <a:p>
            <a:pPr marL="890588" indent="-444500">
              <a:buFont typeface="Wingdings" pitchFamily="2" charset="2"/>
              <a:buChar char="Ø"/>
            </a:pPr>
            <a:r>
              <a:rPr lang="id-ID" sz="1600" dirty="0" smtClean="0"/>
              <a:t>Identifikasi metode ekonomi yang akan diterapkan</a:t>
            </a:r>
          </a:p>
          <a:p>
            <a:pPr marL="890588" indent="-444500">
              <a:buFont typeface="Wingdings" pitchFamily="2" charset="2"/>
              <a:buChar char="Ø"/>
            </a:pPr>
            <a:r>
              <a:rPr lang="id-ID" sz="1600" dirty="0" smtClean="0"/>
              <a:t>Pengembangan awal assessment ekonomi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id-ID" sz="1600" dirty="0" smtClean="0"/>
              <a:t>Assessment</a:t>
            </a:r>
          </a:p>
          <a:p>
            <a:pPr marL="890588" indent="-444500">
              <a:buFont typeface="Wingdings" pitchFamily="2" charset="2"/>
              <a:buChar char="Ø"/>
            </a:pPr>
            <a:r>
              <a:rPr lang="id-ID" sz="1600" dirty="0"/>
              <a:t>	</a:t>
            </a:r>
            <a:r>
              <a:rPr lang="id-ID" sz="1600" dirty="0" smtClean="0"/>
              <a:t>Penentuan injury</a:t>
            </a:r>
          </a:p>
          <a:p>
            <a:pPr marL="890588" indent="-444500">
              <a:buFont typeface="Wingdings" pitchFamily="2" charset="2"/>
              <a:buChar char="Ø"/>
            </a:pPr>
            <a:r>
              <a:rPr lang="id-ID" sz="1600" dirty="0" smtClean="0"/>
              <a:t>Kuantifikasi injury</a:t>
            </a:r>
          </a:p>
          <a:p>
            <a:pPr marL="890588" indent="-444500">
              <a:buFont typeface="Wingdings" pitchFamily="2" charset="2"/>
              <a:buChar char="Ø"/>
            </a:pPr>
            <a:r>
              <a:rPr lang="id-ID" sz="1600" dirty="0" smtClean="0"/>
              <a:t>Penentuan kerusakan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id-ID" sz="1600" dirty="0" smtClean="0"/>
              <a:t>Post Assessment</a:t>
            </a:r>
          </a:p>
          <a:p>
            <a:pPr marL="890588" indent="-444500">
              <a:buFont typeface="Wingdings" pitchFamily="2" charset="2"/>
              <a:buChar char="Ø"/>
            </a:pPr>
            <a:r>
              <a:rPr lang="id-ID" sz="1600" dirty="0"/>
              <a:t>	</a:t>
            </a:r>
            <a:r>
              <a:rPr lang="id-ID" sz="1600" dirty="0" smtClean="0"/>
              <a:t>Laporan</a:t>
            </a:r>
          </a:p>
          <a:p>
            <a:pPr marL="890588" indent="-444500">
              <a:buFont typeface="Wingdings" pitchFamily="2" charset="2"/>
              <a:buChar char="Ø"/>
            </a:pPr>
            <a:r>
              <a:rPr lang="id-ID" sz="1600" dirty="0" smtClean="0"/>
              <a:t>Akunting restorasi</a:t>
            </a:r>
          </a:p>
          <a:p>
            <a:pPr marL="890588" indent="-444500">
              <a:buFont typeface="Wingdings" pitchFamily="2" charset="2"/>
              <a:buChar char="Ø"/>
            </a:pPr>
            <a:r>
              <a:rPr lang="id-ID" sz="1600" dirty="0" smtClean="0"/>
              <a:t>Perencanaan restorasi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pPr algn="just"/>
            <a:r>
              <a:rPr lang="id-ID" sz="3600" b="1" dirty="0" smtClean="0"/>
              <a:t>Kategori injury SDAL dan kehilangan layanan</a:t>
            </a:r>
            <a:endParaRPr lang="id-ID" sz="36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285720" y="1120786"/>
          <a:ext cx="8501122" cy="54871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0561"/>
                <a:gridCol w="4250561"/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Kategori</a:t>
                      </a:r>
                      <a:r>
                        <a:rPr lang="id-ID" sz="1400" baseline="0" dirty="0" smtClean="0"/>
                        <a:t> Injury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Contoh</a:t>
                      </a:r>
                      <a:r>
                        <a:rPr lang="id-ID" sz="1400" baseline="0" dirty="0" smtClean="0"/>
                        <a:t> Kehilangan Layanan</a:t>
                      </a:r>
                      <a:endParaRPr lang="id-ID" sz="1400" dirty="0"/>
                    </a:p>
                  </a:txBody>
                  <a:tcPr/>
                </a:tc>
              </a:tr>
              <a:tr h="781160"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Habitat (lahan basah, pesisir, terumbu karang,</a:t>
                      </a:r>
                      <a:r>
                        <a:rPr lang="id-ID" sz="1400" baseline="0" dirty="0" smtClean="0"/>
                        <a:t> dsb)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Layanan</a:t>
                      </a:r>
                      <a:r>
                        <a:rPr lang="id-ID" sz="1400" baseline="0" dirty="0" smtClean="0"/>
                        <a:t> yang diberikan kepada sumberdaya yang lain seperti air bersih, tanah atau nilai pasif lainnya</a:t>
                      </a:r>
                      <a:endParaRPr lang="id-ID" sz="1400" dirty="0"/>
                    </a:p>
                  </a:txBody>
                  <a:tcPr/>
                </a:tc>
              </a:tr>
              <a:tr h="1249856"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Perikanan dan satwa liar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id-ID" sz="1400" dirty="0" smtClean="0"/>
                        <a:t> Rekreasi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id-ID" sz="1400" dirty="0" smtClean="0"/>
                        <a:t> Edukasi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id-ID" sz="1400" dirty="0" smtClean="0"/>
                        <a:t> Budaya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id-ID" sz="1400" dirty="0" smtClean="0"/>
                        <a:t> Komersial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id-ID" sz="1400" baseline="0" dirty="0" smtClean="0"/>
                        <a:t> Nilai pasif lainnya</a:t>
                      </a:r>
                      <a:endParaRPr lang="id-ID" sz="1400" dirty="0"/>
                    </a:p>
                  </a:txBody>
                  <a:tcPr/>
                </a:tc>
              </a:tr>
              <a:tr h="1484204"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Taman nasional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id-ID" sz="1400" dirty="0" smtClean="0"/>
                        <a:t> Habitat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id-ID" sz="1400" dirty="0" smtClean="0"/>
                        <a:t> Rekreasi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id-ID" sz="1400" dirty="0" smtClean="0"/>
                        <a:t> Edukasi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id-ID" sz="1400" dirty="0" smtClean="0"/>
                        <a:t> Preservasi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id-ID" sz="1400" dirty="0" smtClean="0"/>
                        <a:t> Budaya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id-ID" sz="1400" baseline="0" dirty="0" smtClean="0"/>
                        <a:t> Nilai pasif lainnya</a:t>
                      </a:r>
                      <a:endParaRPr lang="id-ID" sz="1400" dirty="0"/>
                    </a:p>
                  </a:txBody>
                  <a:tcPr/>
                </a:tc>
              </a:tr>
              <a:tr h="523017"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Pantai, sungai,</a:t>
                      </a:r>
                      <a:r>
                        <a:rPr lang="id-ID" sz="1400" baseline="0" dirty="0" smtClean="0"/>
                        <a:t> air permukaan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id-ID" sz="1400" dirty="0" smtClean="0"/>
                        <a:t> Kualitas</a:t>
                      </a:r>
                      <a:r>
                        <a:rPr lang="id-ID" sz="1400" baseline="0" dirty="0" smtClean="0"/>
                        <a:t> air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id-ID" sz="1400" baseline="0" dirty="0" smtClean="0"/>
                        <a:t> Pemanfaatan komersial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id-ID" sz="1400" baseline="0" dirty="0" smtClean="0"/>
                        <a:t> Rekreasi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id-ID" sz="1400" baseline="0" dirty="0" smtClean="0"/>
                        <a:t> Budaya</a:t>
                      </a:r>
                      <a:endParaRPr lang="id-ID" sz="1400" dirty="0"/>
                    </a:p>
                  </a:txBody>
                  <a:tcPr/>
                </a:tc>
              </a:tr>
              <a:tr h="523017"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Ground Water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Pemanfaatan air untuk pertanian,</a:t>
                      </a:r>
                      <a:r>
                        <a:rPr lang="id-ID" sz="1400" baseline="0" dirty="0" smtClean="0"/>
                        <a:t> rumah tangga</a:t>
                      </a:r>
                      <a:endParaRPr lang="id-ID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id-ID" sz="3600" b="1" dirty="0" smtClean="0"/>
              <a:t>Penentuan Injury</a:t>
            </a:r>
            <a:endParaRPr lang="id-ID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id-ID" dirty="0" smtClean="0"/>
              <a:t> Identifikasi tipe sumberdaya yang berpotensi terkena dampak</a:t>
            </a:r>
          </a:p>
          <a:p>
            <a:pPr>
              <a:buFont typeface="Wingdings" pitchFamily="2" charset="2"/>
              <a:buChar char="Ø"/>
            </a:pPr>
            <a:r>
              <a:rPr lang="id-ID" dirty="0"/>
              <a:t> </a:t>
            </a:r>
            <a:r>
              <a:rPr lang="id-ID" dirty="0" smtClean="0"/>
              <a:t>Ambil contoh atau pengujian terhadap sumberdaya tersebut</a:t>
            </a:r>
          </a:p>
          <a:p>
            <a:pPr>
              <a:buFont typeface="Wingdings" pitchFamily="2" charset="2"/>
              <a:buChar char="Ø"/>
            </a:pPr>
            <a:r>
              <a:rPr lang="id-ID" dirty="0"/>
              <a:t> </a:t>
            </a:r>
            <a:r>
              <a:rPr lang="id-ID" dirty="0" smtClean="0"/>
              <a:t>Tentukan apakah injury telah terjadi</a:t>
            </a:r>
          </a:p>
          <a:p>
            <a:pPr>
              <a:buFont typeface="Wingdings" pitchFamily="2" charset="2"/>
              <a:buChar char="Ø"/>
            </a:pPr>
            <a:r>
              <a:rPr lang="id-ID" dirty="0"/>
              <a:t> </a:t>
            </a:r>
            <a:r>
              <a:rPr lang="id-ID" dirty="0" smtClean="0"/>
              <a:t>Tentukan eksposure dan pathway yang menyebabkan injury</a:t>
            </a:r>
            <a:endParaRPr lang="id-ID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id-ID" sz="3600" b="1" dirty="0" smtClean="0"/>
              <a:t>Kuantifikasi Injury</a:t>
            </a:r>
            <a:endParaRPr lang="id-ID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id-ID" dirty="0" smtClean="0"/>
              <a:t> Tentukan layanan SDAL yang terkena dampak</a:t>
            </a:r>
          </a:p>
          <a:p>
            <a:pPr>
              <a:buFont typeface="Wingdings" pitchFamily="2" charset="2"/>
              <a:buChar char="Ø"/>
            </a:pPr>
            <a:r>
              <a:rPr lang="id-ID" dirty="0"/>
              <a:t> </a:t>
            </a:r>
            <a:r>
              <a:rPr lang="id-ID" dirty="0" smtClean="0"/>
              <a:t>Tentukan baseline tingkat layanan SDAL sebelum terkena dampak</a:t>
            </a:r>
          </a:p>
          <a:p>
            <a:pPr>
              <a:buFont typeface="Wingdings" pitchFamily="2" charset="2"/>
              <a:buChar char="Ø"/>
            </a:pPr>
            <a:r>
              <a:rPr lang="id-ID" dirty="0"/>
              <a:t> </a:t>
            </a:r>
            <a:r>
              <a:rPr lang="id-ID" dirty="0" smtClean="0"/>
              <a:t>Kuantifikasi tingkat layanan setelah terkena dampak</a:t>
            </a:r>
          </a:p>
          <a:p>
            <a:pPr>
              <a:buFont typeface="Wingdings" pitchFamily="2" charset="2"/>
              <a:buChar char="Ø"/>
            </a:pPr>
            <a:r>
              <a:rPr lang="id-ID" dirty="0"/>
              <a:t> </a:t>
            </a:r>
            <a:r>
              <a:rPr lang="id-ID" dirty="0" smtClean="0"/>
              <a:t>Tentukan perbedaan nilai sebelum dan sesudah terkena dampak</a:t>
            </a:r>
            <a:endParaRPr lang="id-ID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id-ID" sz="3600" b="1" dirty="0" smtClean="0"/>
              <a:t>Langkah Pendugaan Awal (Preliminary Assessment)</a:t>
            </a:r>
            <a:endParaRPr lang="id-ID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id-ID" dirty="0" smtClean="0"/>
              <a:t>Review data yang ada di lapang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/>
              <a:t>Identifikasi kategori sumberdaya alam dan lingkungan yang terkena injury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/>
              <a:t>Identifikasi layanan SDAL yang terkena dampak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/>
              <a:t>Tentukan layanan untuk dianalisis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/>
              <a:t>Identifikasi opsi restorasi yang tersedia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/>
              <a:t>Identifikasi metode analisis dan ketersediaan data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/>
              <a:t>Duga besaran kerugian ekonomi layanan dari SDAL (perkiraan kasar)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/>
              <a:t>Estimasi kerugian ekonomi kerusakan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/>
              <a:t>Tentukan keterbatasan dan ketidakpastian yang mungkin terjadi</a:t>
            </a:r>
            <a:endParaRPr lang="id-ID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17</TotalTime>
  <Words>1135</Words>
  <Application>Microsoft Office PowerPoint</Application>
  <PresentationFormat>On-screen Show (4:3)</PresentationFormat>
  <Paragraphs>175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Origin</vt:lpstr>
      <vt:lpstr>Tahapan Penentuan Nilai Kerusakan dan Restorasi  Sumberdaya Alam dan Lingkungan</vt:lpstr>
      <vt:lpstr>Komponen Damage Assessment</vt:lpstr>
      <vt:lpstr>Prinsip Ekonomi Damage Assessment</vt:lpstr>
      <vt:lpstr>Hubungan antara biaya restorasi dan compensable value</vt:lpstr>
      <vt:lpstr>Tahapan dalam Damage Assessment</vt:lpstr>
      <vt:lpstr>Kategori injury SDAL dan kehilangan layanan</vt:lpstr>
      <vt:lpstr>Penentuan Injury</vt:lpstr>
      <vt:lpstr>Kuantifikasi Injury</vt:lpstr>
      <vt:lpstr>Langkah Pendugaan Awal (Preliminary Assessment)</vt:lpstr>
      <vt:lpstr>Contoh Preliminary Estimates (Dugaan Awal)</vt:lpstr>
      <vt:lpstr>Prinsip Restorasi Sumberdaya Alam dan Lingkungan</vt:lpstr>
      <vt:lpstr>Pertimbangan Alternatif Biaya Restorasi</vt:lpstr>
      <vt:lpstr>Kategori Biaya Restorasi</vt:lpstr>
      <vt:lpstr>Metode Estimasi Biaya</vt:lpstr>
      <vt:lpstr>Metode Estimasi Biaya (lanjutan)</vt:lpstr>
      <vt:lpstr>Exhibit 3-1 TYPICAL RESTORATION COST COMPONENT</vt:lpstr>
      <vt:lpstr>Time Frame Aktivitas Restorasi</vt:lpstr>
      <vt:lpstr>Inflasi</vt:lpstr>
      <vt:lpstr>Pengeluaran yang Berulang</vt:lpstr>
      <vt:lpstr>Uncertainty pada Biaya Restorasi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Tahapan Penentuan Nilai Kerusakan dan Restorasi  Sumberdaya Alam dan Lingkungan</dc:title>
  <dc:creator>User</dc:creator>
  <cp:lastModifiedBy>User</cp:lastModifiedBy>
  <cp:revision>1</cp:revision>
  <dcterms:created xsi:type="dcterms:W3CDTF">2013-09-16T16:29:02Z</dcterms:created>
  <dcterms:modified xsi:type="dcterms:W3CDTF">2013-09-16T16:46:31Z</dcterms:modified>
</cp:coreProperties>
</file>